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76" r:id="rId5"/>
    <p:sldId id="258" r:id="rId6"/>
    <p:sldId id="266" r:id="rId7"/>
    <p:sldId id="260" r:id="rId8"/>
    <p:sldId id="267" r:id="rId9"/>
    <p:sldId id="286" r:id="rId10"/>
    <p:sldId id="261" r:id="rId11"/>
    <p:sldId id="287" r:id="rId12"/>
    <p:sldId id="289" r:id="rId13"/>
    <p:sldId id="263" r:id="rId14"/>
    <p:sldId id="290" r:id="rId15"/>
    <p:sldId id="275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77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D16F4C-6BB3-4A4D-BE39-12D29ACF3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EE547-F615-459D-838F-5C0936E9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A588F5-0DDB-401F-B855-90F2451E31FE}" type="datetimeFigureOut">
              <a:rPr lang="en-US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41D59-E290-410A-95C6-222EB4DC6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58778-469B-4CCB-8504-0486B1965D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C5030C-41D8-4D55-90D1-6CA076D4E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8E222C-1D80-4CAC-8D5C-B5853D34F0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2CF1-CC9D-4BA5-AF94-4EC8A8C88E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9C7881-8865-4389-B001-94180B3A7FC8}" type="datetimeFigureOut">
              <a:rPr lang="en-US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1D01CE-7D46-4481-B6AA-283EE5640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F84D92-94ED-44BB-A7FB-3F856CF6D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7FB14-1DFD-401E-ABD6-0C749ECFC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5817F-7DC8-4AFF-A455-962577752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440289-2C89-4CAB-8F3F-4EAA5341A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F4302F-85B5-4D63-BE54-14F2209CEE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E2D6D5C-A2DC-456B-898B-1D9E4A96D15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8" name="Rectangle 21">
            <a:extLst>
              <a:ext uri="{FF2B5EF4-FFF2-40B4-BE49-F238E27FC236}">
                <a16:creationId xmlns:a16="http://schemas.microsoft.com/office/drawing/2014/main" id="{413CE408-4C9C-4F3C-B1BB-E74626F0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2600" y="3048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pic>
        <p:nvPicPr>
          <p:cNvPr id="19" name="Picture 23" descr="us_coast_guard_racing_stri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>
            <a:extLst>
              <a:ext uri="{FF2B5EF4-FFF2-40B4-BE49-F238E27FC236}">
                <a16:creationId xmlns:a16="http://schemas.microsoft.com/office/drawing/2014/main" id="{442BDCFD-DD4E-4AC0-9D8D-BA2207AB1D5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F17FA3F9-089F-42EB-B89B-6E780A8427B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F16ED8E5-CB82-4306-8203-55388EE6AC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3BBFD118-DC53-4173-9B3C-EEF97C9FE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557037EA-B265-43A4-805F-D581781E9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C9E-A34F-48CA-BFDB-66AA02176E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13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316A-B8ED-43EB-9024-CF28333D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F8593-81E1-4899-819D-285132C64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C545-EC7B-4B5A-A733-17F749CF28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1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78A0E-3F18-4C89-A0EE-D207F89F6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34200" y="914400"/>
            <a:ext cx="2209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9EA1C-01AF-4B0E-B05B-A856ACC7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477000" cy="518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C2CD-48A7-4669-844F-F6E99E6405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47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DCED-5DE8-45AA-AA17-F0E25DCE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8984-374A-417D-9C27-5532918774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7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DFA3-C3AE-4DE9-B7EB-1F6B13EE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CD45C-8938-460F-991D-007E8824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4397-576C-408A-BA93-9F2BB97DE6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243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204B-2501-488D-B292-EF568CDE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3AD-6818-4457-B1C3-23FB3A224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B53E7-80EB-419A-9A62-B85D89B76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C51E-1886-49F6-8CA8-E6B2C68FC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5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D53C-73D9-424D-98F1-B373D070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A8EA-F371-433D-9B2B-53E10FA7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15E76-5E71-4424-8317-52B5C348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4F7D3-E879-4FD0-812C-3B9459003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04E91-E659-4934-920B-AAC8408A2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2D4C-ACB6-4441-9547-A167FF2DB4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26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10FC-529A-4205-86D6-D803E755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C573-5DA6-4943-9224-B4BA0B475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80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8DC7-D9CC-4080-B859-D782732692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4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3C65-4C5E-48D7-BFBA-6B103C12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74C8-6086-4934-A279-E8EDB1E3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B1BCB-4B79-4D57-8C0F-5BFB5CE0B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FD57-C9E0-4702-B5C2-5A5F0CD3A2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01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C51C-CDF1-4BFB-8235-B40785C7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49FDB-A0CF-4356-80F5-9D6C1EA9D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F7D17-3BDB-48DA-972E-8768B65A8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2D1C-1CE4-48C4-818B-80BCA10F8A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15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61C9D126-42CB-4C7D-965B-9215E57027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B95FB6B4-D44C-4BC5-8F2A-484A617061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69A04B3D-BBA1-45D6-A536-5543F4A2E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144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5870C80C-20FA-4A2A-A3C8-3E7D6C8CB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180D7A1A-F68A-487A-9522-73609715A7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2057B8FC-513F-4687-9DCC-DE39B555F9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D83D6A6E-6C78-41E3-9B2C-5F72990E7E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A0D45A-9F80-46B3-816C-19AD44D9F7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21" descr="us_coast_guard_racing_stri_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2">
            <a:extLst>
              <a:ext uri="{FF2B5EF4-FFF2-40B4-BE49-F238E27FC236}">
                <a16:creationId xmlns:a16="http://schemas.microsoft.com/office/drawing/2014/main" id="{DD8BDBFF-B692-4CC8-A44A-0BE0AC4E09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76400" y="136525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r>
              <a:rPr lang="en-US" altLang="en-US" dirty="0"/>
              <a:t> </a:t>
            </a:r>
            <a:r>
              <a:rPr lang="en-US" altLang="en-US" b="1" i="1" u="sng" dirty="0"/>
              <a:t>Annual Meeting 2011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F9B4-F103-45A2-A468-FF4A7090C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55688"/>
            <a:ext cx="7086600" cy="1981200"/>
          </a:xfr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25400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Commandant’s National Retiree Council Meeting 7-8 September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06198-AF09-4286-B8B7-3009BEB44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32" y="3059112"/>
            <a:ext cx="9067799" cy="2743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</a:t>
            </a:r>
          </a:p>
          <a:p>
            <a:pPr algn="ctr" eaLnBrk="1" hangingPunct="1">
              <a:defRPr/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Retiree Help Desk</a:t>
            </a:r>
          </a:p>
          <a:p>
            <a:pPr algn="ctr" eaLnBrk="1" hangingPunct="1">
              <a:defRPr/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Retirees Supporting Retirees</a:t>
            </a:r>
          </a:p>
        </p:txBody>
      </p:sp>
      <p:pic>
        <p:nvPicPr>
          <p:cNvPr id="5124" name="Picture 8" descr="Logo of United States Coast 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802312"/>
            <a:ext cx="1333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714999" y="609600"/>
            <a:ext cx="82949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/>
              <a:t>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044D2-E979-4D5D-AAD0-A93676BAF7C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C2BE-E1AC-4332-83F8-8BC43698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94" y="685800"/>
            <a:ext cx="7543800" cy="381000"/>
          </a:xfrm>
        </p:spPr>
        <p:txBody>
          <a:bodyPr/>
          <a:lstStyle/>
          <a:p>
            <a:pPr algn="ctr"/>
            <a:r>
              <a:rPr lang="en-US" b="1" dirty="0"/>
              <a:t>STRATEGIC VALUE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63D50-EF7E-47C4-8E3E-E913C5DA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8997-2B83-48F1-B358-06EA2A39C6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8D6A8-BD2B-4185-898B-58D13E2CE91A}"/>
              </a:ext>
            </a:extLst>
          </p:cNvPr>
          <p:cNvSpPr txBox="1"/>
          <p:nvPr/>
        </p:nvSpPr>
        <p:spPr>
          <a:xfrm>
            <a:off x="381000" y="1324404"/>
            <a:ext cx="86106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STATISTICS DEMONSTRATE RETIREE SUPPORT PROGRAM VALUE – THERE IS A DEMAND</a:t>
            </a:r>
          </a:p>
          <a:p>
            <a:endParaRPr lang="en-US" sz="20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RETIREES VOLUNTEERING TO SUPPORT RETIREE SUPPORT PROGRAM – SHOWS ACTIVE RETIREE SUPPORT – </a:t>
            </a:r>
            <a:r>
              <a:rPr lang="en-US" sz="2400" b="1" i="1" u="sng" dirty="0"/>
              <a:t>1000 WEEKS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INTEGRATED OPERATION WITH OTHER CG ORGANIZATIONS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sz="2000" dirty="0"/>
              <a:t>PPC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sz="2000" dirty="0"/>
              <a:t>PSC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DEMONSTRATES COAST GUARD LEADERSHIP IN SUPPORTING RETIREES – MODEL TO OTHER SERVICES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DEMONSTRATES TO ALL ACTIVE DUTY AND RESERVE CG THAT THERE IS CG LIFE AFTER RETIREMENT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2000" dirty="0"/>
              <a:t>ACTIVE ONGOING SUPPORT BY CG-13 (BOB HINDS)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1691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23BA-0A17-493B-B40A-0824187037F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66800" y="1997076"/>
            <a:ext cx="7086600" cy="457200"/>
          </a:xfrm>
        </p:spPr>
        <p:txBody>
          <a:bodyPr/>
          <a:lstStyle/>
          <a:p>
            <a:r>
              <a:rPr lang="en-US" dirty="0"/>
              <a:t>CANARY IN THE COAL MINE</a:t>
            </a:r>
            <a:br>
              <a:rPr lang="en-US" dirty="0"/>
            </a:br>
            <a:r>
              <a:rPr lang="en-US" dirty="0"/>
              <a:t>Discovering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CF81-9F8F-454E-8E9F-7710562A271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66800" y="2667000"/>
            <a:ext cx="6400800" cy="3886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PPC Responsiveness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Phone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Voicemail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 Disability Benefits Offset by CG Retired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Partial Government Shutdown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FEA23-17B6-43A4-8653-75DD5438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DC9E-A34F-48CA-BFDB-66AA02176EF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53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3B71-DB76-431E-A0DF-0660A965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172200"/>
            <a:ext cx="7561263" cy="401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National Retiree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58C7-0FBD-41EE-8A73-AAC2C09D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99256"/>
            <a:ext cx="7404463" cy="51609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Summary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NRHD Operating Successfully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Undoubtedly Fills a Need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“Canary in the Coal Mine” – Early Warning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Participation by Volunteers Nationwide – </a:t>
            </a:r>
            <a:r>
              <a:rPr lang="en-US" sz="2000" b="1" i="1" u="sng" dirty="0"/>
              <a:t>1000 WEEKS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Sponsored by CG-13; Administered by CACGRC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Significant Strategic Value to CG 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Demonstration of CG Leadership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New Volunteers Welcome</a:t>
            </a: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Thank you to RRCs for supporting this effort and </a:t>
            </a:r>
            <a:br>
              <a:rPr lang="en-US" sz="1600" b="1" dirty="0"/>
            </a:br>
            <a:r>
              <a:rPr lang="en-US" sz="1600" b="1" dirty="0"/>
              <a:t>to all those that volunteer</a:t>
            </a:r>
          </a:p>
          <a:p>
            <a:pPr lvl="1" eaLnBrk="1" hangingPunct="1">
              <a:lnSpc>
                <a:spcPct val="200000"/>
              </a:lnSpc>
              <a:defRPr/>
            </a:pP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A186D-50E6-4177-ABCD-7F1311321282}"/>
              </a:ext>
            </a:extLst>
          </p:cNvPr>
          <p:cNvSpPr txBox="1"/>
          <p:nvPr/>
        </p:nvSpPr>
        <p:spPr>
          <a:xfrm>
            <a:off x="2286000" y="76200"/>
            <a:ext cx="54864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97FD3-E3B4-4A46-8043-707F4C45CB2A}" type="slidenum">
              <a:rPr lang="en-US" altLang="en-US" sz="1800" smtClean="0"/>
              <a:pPr>
                <a:defRPr/>
              </a:pPr>
              <a:t>12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C7DA-CDB9-4946-AD1F-99F44488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77000"/>
            <a:ext cx="7543800" cy="239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National Retiree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9355-C408-4EBB-BB3E-B28B88E0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71600"/>
            <a:ext cx="7604125" cy="510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700" b="1" dirty="0"/>
              <a:t>The </a:t>
            </a:r>
            <a:r>
              <a:rPr lang="en-US" sz="2700" b="1" dirty="0">
                <a:solidFill>
                  <a:srgbClr val="FF0000"/>
                </a:solidFill>
              </a:rPr>
              <a:t>Statistics</a:t>
            </a:r>
            <a:r>
              <a:rPr lang="en-US" sz="2700" b="1" dirty="0"/>
              <a:t> 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period 09/20/2021 – 08/15/2022 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442 queries (fm 48 weekly reports)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84% via phone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 via email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~9 queries per week 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week – 26 queries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week – 1 query</a:t>
            </a:r>
          </a:p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categories of queries 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Retiree/Annuitant Pay &amp; Benefits (referred to PPC) – 13%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1099 – 11%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Retiree &amp; Dependent ID Cards – 10%</a:t>
            </a:r>
          </a:p>
          <a:p>
            <a:pPr lv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DD-214 – 9%</a:t>
            </a:r>
          </a:p>
          <a:p>
            <a:pPr lvl="1" eaLnBrk="1" hangingPunct="1">
              <a:defRPr/>
            </a:pPr>
            <a:endParaRPr lang="en-US" sz="1200" b="1" dirty="0">
              <a:effectLst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accent5"/>
              </a:solidFill>
              <a:effectLst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accent5"/>
              </a:solidFill>
              <a:effectLst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62709-12C0-4713-8796-E061CA05ECA1}"/>
              </a:ext>
            </a:extLst>
          </p:cNvPr>
          <p:cNvSpPr txBox="1"/>
          <p:nvPr/>
        </p:nvSpPr>
        <p:spPr>
          <a:xfrm>
            <a:off x="2286000" y="76200"/>
            <a:ext cx="55626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E97A8-1815-4477-8192-B6649D205878}" type="slidenum">
              <a:rPr lang="en-US" altLang="en-US" sz="1800" smtClean="0"/>
              <a:pPr>
                <a:defRPr/>
              </a:pPr>
              <a:t>13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353412" y="1522636"/>
          <a:ext cx="9446342" cy="468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9043175" imgH="6274496" progId="Word.Document.12">
                  <p:embed/>
                </p:oleObj>
              </mc:Choice>
              <mc:Fallback>
                <p:oleObj name="Document" r:id="rId3" imgW="9043175" imgH="627449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53412" y="1522636"/>
                        <a:ext cx="9446342" cy="4683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491154" y="3117247"/>
            <a:ext cx="4648933" cy="177384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46157" y="3084698"/>
            <a:ext cx="2291588" cy="1740877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C29C3-0D6B-4C2C-BAF8-7447361B7790}"/>
              </a:ext>
            </a:extLst>
          </p:cNvPr>
          <p:cNvSpPr txBox="1"/>
          <p:nvPr/>
        </p:nvSpPr>
        <p:spPr>
          <a:xfrm>
            <a:off x="1899022" y="1003166"/>
            <a:ext cx="5615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THE LONG BLUE LINE</a:t>
            </a:r>
          </a:p>
        </p:txBody>
      </p:sp>
    </p:spTree>
    <p:extLst>
      <p:ext uri="{BB962C8B-B14F-4D97-AF65-F5344CB8AC3E}">
        <p14:creationId xmlns:p14="http://schemas.microsoft.com/office/powerpoint/2010/main" val="148839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C976-E2A3-4CFB-A376-E2C74E06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16663"/>
            <a:ext cx="7478713" cy="360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National Retiree Help Desk</a:t>
            </a:r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DA51-42BE-420E-9BB7-2F3EA8E2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086235"/>
            <a:ext cx="8396287" cy="523042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700" b="1" u="sng" dirty="0"/>
              <a:t>National Retiree Help Desk (NRHD)</a:t>
            </a:r>
            <a:endParaRPr lang="en-US" sz="900" b="1" u="sng" dirty="0"/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/>
              <a:t>Purpose:  To respond to inquiries from the world-wide Coast Guard military retiree community, “connecting” individuals with needed retiree services information and resources.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/>
              <a:t>Sponsored by:  CG-13, Military Personnel Directorate </a:t>
            </a:r>
            <a:br>
              <a:rPr lang="en-US" sz="2400" b="1" dirty="0"/>
            </a:br>
            <a:r>
              <a:rPr lang="en-US" sz="2400" b="1" dirty="0"/>
              <a:t>                          Retiree Services Program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Administered by:  Capital Area Coast Guard Retiree Council (CACGRC)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Reference:  COMDTINST 1800.5H (dtd 12 Apr 2017)</a:t>
            </a:r>
          </a:p>
          <a:p>
            <a:pPr marL="914400" lvl="2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lvl="2" eaLnBrk="1" hangingPunct="1">
              <a:lnSpc>
                <a:spcPct val="150000"/>
              </a:lnSpc>
              <a:defRPr/>
            </a:pPr>
            <a:endParaRPr lang="en-US" sz="2000" b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DD1B-0AF9-4BF5-9E40-012C9600AB46}"/>
              </a:ext>
            </a:extLst>
          </p:cNvPr>
          <p:cNvSpPr txBox="1"/>
          <p:nvPr/>
        </p:nvSpPr>
        <p:spPr>
          <a:xfrm>
            <a:off x="2362200" y="152400"/>
            <a:ext cx="55626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7E29C-95C6-46D1-A7EE-28B7C2553F36}" type="slidenum">
              <a:rPr lang="en-US" altLang="en-US" sz="1800" smtClean="0"/>
              <a:pPr>
                <a:defRPr/>
              </a:pPr>
              <a:t>3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9339-4456-4572-90A0-10C0D8A4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1" y="963223"/>
            <a:ext cx="7886700" cy="994172"/>
          </a:xfrm>
        </p:spPr>
        <p:txBody>
          <a:bodyPr/>
          <a:lstStyle/>
          <a:p>
            <a:pPr algn="ctr"/>
            <a:r>
              <a:rPr lang="en-US" b="1" dirty="0"/>
              <a:t>NRHD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204FD-7494-47BB-8FE8-8EAC779F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8997-2B83-48F1-B358-06EA2A39C6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C3E97-877D-4AFA-956E-487F8353E3A5}"/>
              </a:ext>
            </a:extLst>
          </p:cNvPr>
          <p:cNvSpPr txBox="1"/>
          <p:nvPr/>
        </p:nvSpPr>
        <p:spPr>
          <a:xfrm>
            <a:off x="1210429" y="1952492"/>
            <a:ext cx="6559539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u="sng" dirty="0"/>
              <a:t>Initiated 2006 – Capital Area Retiree Council </a:t>
            </a:r>
            <a:r>
              <a:rPr lang="en-US" b="1" u="sng" dirty="0"/>
              <a:t>Bottom Up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RADM Fred Ames USCG (Ret) Co-chair</a:t>
            </a:r>
          </a:p>
          <a:p>
            <a:pPr lvl="2"/>
            <a:r>
              <a:rPr lang="en-US" sz="2700" dirty="0">
                <a:solidFill>
                  <a:schemeClr val="tx2"/>
                </a:solidFill>
              </a:rPr>
              <a:t>CAPT Norm Lemley USCGR (Ret)</a:t>
            </a:r>
          </a:p>
          <a:p>
            <a:pPr lvl="2"/>
            <a:r>
              <a:rPr lang="en-US" sz="2700" dirty="0">
                <a:solidFill>
                  <a:schemeClr val="tx2"/>
                </a:solidFill>
              </a:rPr>
              <a:t>CAPT Bob Warakomsky USCG (Ret)</a:t>
            </a:r>
          </a:p>
          <a:p>
            <a:pPr lvl="2"/>
            <a:r>
              <a:rPr lang="en-US" sz="2700" dirty="0">
                <a:solidFill>
                  <a:schemeClr val="tx2"/>
                </a:solidFill>
              </a:rPr>
              <a:t>LCDR </a:t>
            </a:r>
            <a:r>
              <a:rPr lang="en-US" sz="2700">
                <a:solidFill>
                  <a:schemeClr val="tx2"/>
                </a:solidFill>
              </a:rPr>
              <a:t>Dave Du Pont </a:t>
            </a:r>
            <a:r>
              <a:rPr lang="en-US" sz="2700" dirty="0">
                <a:solidFill>
                  <a:schemeClr val="tx2"/>
                </a:solidFill>
              </a:rPr>
              <a:t>USCG (Ret)</a:t>
            </a:r>
          </a:p>
          <a:p>
            <a:r>
              <a:rPr lang="en-US" sz="2700" dirty="0">
                <a:solidFill>
                  <a:schemeClr val="tx2"/>
                </a:solidFill>
              </a:rPr>
              <a:t>Numerous Retiree Calls for Support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No Single Source for Direction</a:t>
            </a:r>
          </a:p>
          <a:p>
            <a:pPr lvl="1"/>
            <a:r>
              <a:rPr lang="en-US" sz="2700" dirty="0">
                <a:solidFill>
                  <a:schemeClr val="tx2"/>
                </a:solidFill>
              </a:rPr>
              <a:t>Recognition of CG Responsibility</a:t>
            </a:r>
          </a:p>
          <a:p>
            <a:r>
              <a:rPr lang="en-US" sz="2700" dirty="0">
                <a:solidFill>
                  <a:schemeClr val="tx2"/>
                </a:solidFill>
              </a:rPr>
              <a:t>“The Long Blue Line”</a:t>
            </a:r>
          </a:p>
          <a:p>
            <a:endParaRPr lang="en-US" sz="2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5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8E0-1C08-4AB7-8269-4AD21AA6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8400"/>
            <a:ext cx="6186488" cy="346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500" dirty="0"/>
              <a:t>Coast Guard National Retiree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4E92-ED94-48ED-8300-40DF0A07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371600"/>
            <a:ext cx="7696200" cy="4572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NRHD Logistics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b="1" dirty="0"/>
              <a:t>Toll-free phone number and gmail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b="1" dirty="0"/>
              <a:t>Volunteers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b="1" dirty="0"/>
              <a:t>Standard Operating Procedure (SOP)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b="1" dirty="0"/>
              <a:t>Training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700" b="1" dirty="0"/>
              <a:t>Phone/email statistics compiled periodically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FF9FA-4FA3-461D-81A8-4DB9B18D206A}"/>
              </a:ext>
            </a:extLst>
          </p:cNvPr>
          <p:cNvSpPr txBox="1"/>
          <p:nvPr/>
        </p:nvSpPr>
        <p:spPr>
          <a:xfrm>
            <a:off x="2209800" y="152400"/>
            <a:ext cx="56388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56D51-884F-4ED6-A514-A6AADAA27968}" type="slidenum">
              <a:rPr lang="en-US" altLang="en-US" sz="1800" smtClean="0"/>
              <a:pPr>
                <a:defRPr/>
              </a:pPr>
              <a:t>5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C7DA-CDB9-4946-AD1F-99F44488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77000"/>
            <a:ext cx="7543800" cy="239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National Retiree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9355-C408-4EBB-BB3E-B28B88E0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32655"/>
            <a:ext cx="7680325" cy="5533231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700" b="1" dirty="0"/>
              <a:t>The Volunteers  (14 current)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700" b="1" dirty="0"/>
              <a:t>RETIREES SUPPORTING RETIREES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Ben Stoppe [VA] (2006)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Tracy Royce [FL] (2010)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David Bernstein [DC-MD] (2011)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Mike Rosecrans [FL] (2016)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Collin Lau [CA] (2016) 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Jan Walker [MD] (2016)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Kathy Tiongson [CA] (2018)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Kevin Sheehan [NC] (2018) 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Holly Boehme [WA] (2018)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Al Peek [VA] (2018)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Rafael Ortiz [NV] (2019)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Tom Faircloth [TN] (2019)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Bill Killion [NV](2019)</a:t>
            </a:r>
          </a:p>
          <a:p>
            <a:pPr eaLnBrk="1" hangingPunct="1">
              <a:defRPr/>
            </a:pPr>
            <a:r>
              <a:rPr lang="en-US" sz="1700" dirty="0">
                <a:effectLst/>
              </a:rPr>
              <a:t>Tina Tennyson [VA] (2020)</a:t>
            </a:r>
            <a:r>
              <a:rPr lang="en-US" sz="1600" dirty="0">
                <a:effectLst/>
              </a:rPr>
              <a:t> 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62709-12C0-4713-8796-E061CA05ECA1}"/>
              </a:ext>
            </a:extLst>
          </p:cNvPr>
          <p:cNvSpPr txBox="1"/>
          <p:nvPr/>
        </p:nvSpPr>
        <p:spPr>
          <a:xfrm>
            <a:off x="2286000" y="76200"/>
            <a:ext cx="55626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8F958-7AC4-4EE1-91A9-3D97E9BD7049}" type="slidenum">
              <a:rPr lang="en-US" altLang="en-US" sz="1800" smtClean="0"/>
              <a:pPr>
                <a:defRPr/>
              </a:pPr>
              <a:t>6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D162-0A2B-46CA-A619-37C0DE9D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THE NEED IS OBVIOUS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9850C-BD69-4ADD-9934-796E9466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8997-2B83-48F1-B358-06EA2A39C6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0C2A0-FABA-426F-9A54-1B60C72095B8}"/>
              </a:ext>
            </a:extLst>
          </p:cNvPr>
          <p:cNvSpPr txBox="1"/>
          <p:nvPr/>
        </p:nvSpPr>
        <p:spPr>
          <a:xfrm>
            <a:off x="1174615" y="2009979"/>
            <a:ext cx="685070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SINCE 2006</a:t>
            </a:r>
          </a:p>
          <a:p>
            <a:pPr algn="ctr"/>
            <a:endParaRPr lang="en-US" sz="2700" dirty="0"/>
          </a:p>
          <a:p>
            <a:pPr algn="ctr"/>
            <a:r>
              <a:rPr lang="en-US" sz="2700" dirty="0"/>
              <a:t>AVERAGE – 750 CALLS PER YEAR</a:t>
            </a:r>
          </a:p>
          <a:p>
            <a:pPr algn="ctr"/>
            <a:endParaRPr lang="en-US" sz="2700" dirty="0"/>
          </a:p>
          <a:p>
            <a:pPr algn="ctr"/>
            <a:r>
              <a:rPr lang="en-US" sz="2700" dirty="0"/>
              <a:t>HIGH – 1100 PER YEAR</a:t>
            </a:r>
          </a:p>
          <a:p>
            <a:pPr algn="ctr"/>
            <a:endParaRPr lang="en-US" sz="2700" dirty="0"/>
          </a:p>
          <a:p>
            <a:pPr algn="ctr"/>
            <a:r>
              <a:rPr lang="en-US" sz="2700" dirty="0"/>
              <a:t>PEAKS – PARTIAL GOV’T SHUTDOWN</a:t>
            </a:r>
          </a:p>
          <a:p>
            <a:pPr algn="ctr"/>
            <a:r>
              <a:rPr lang="en-US" sz="2700" dirty="0"/>
              <a:t>COVID PPC</a:t>
            </a:r>
          </a:p>
          <a:p>
            <a:pPr algn="ctr"/>
            <a:r>
              <a:rPr lang="en-US" sz="2700" dirty="0"/>
              <a:t>1099’s</a:t>
            </a:r>
          </a:p>
          <a:p>
            <a:pPr algn="ctr"/>
            <a:endParaRPr lang="en-US" sz="2700" dirty="0"/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8220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C7DA-CDB9-4946-AD1F-99F44488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77000"/>
            <a:ext cx="7543800" cy="239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Guard National Retiree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9355-C408-4EBB-BB3E-B28B88E0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96586"/>
            <a:ext cx="7832725" cy="5451814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700" b="1" dirty="0">
                <a:solidFill>
                  <a:srgbClr val="FF0000"/>
                </a:solidFill>
              </a:rPr>
              <a:t>Volunteers</a:t>
            </a:r>
            <a:r>
              <a:rPr lang="en-US" sz="2700" b="1" dirty="0"/>
              <a:t> // Items of note</a:t>
            </a:r>
          </a:p>
          <a:p>
            <a:pPr eaLnBrk="1" hangingPunct="1">
              <a:defRPr/>
            </a:pPr>
            <a:r>
              <a:rPr lang="en-US" sz="1900" dirty="0">
                <a:effectLst/>
              </a:rPr>
              <a:t>38 individuals stood watches since inception</a:t>
            </a:r>
          </a:p>
          <a:p>
            <a:pPr eaLnBrk="1" hangingPunct="1">
              <a:defRPr/>
            </a:pPr>
            <a:r>
              <a:rPr lang="en-US" sz="1900" dirty="0">
                <a:effectLst/>
              </a:rPr>
              <a:t>21 volunteers served 20+ weeks</a:t>
            </a:r>
            <a:br>
              <a:rPr lang="en-US" sz="1900" dirty="0">
                <a:effectLst/>
              </a:rPr>
            </a:br>
            <a:endParaRPr lang="en-US" sz="1900" dirty="0">
              <a:effectLst/>
            </a:endParaRPr>
          </a:p>
          <a:p>
            <a:pPr eaLnBrk="1" hangingPunct="1">
              <a:defRPr/>
            </a:pPr>
            <a:r>
              <a:rPr lang="en-US" sz="1900" dirty="0">
                <a:effectLst/>
              </a:rPr>
              <a:t>Longest serving // Ben Stoppe [VA] // Aug 2006 w/ over 50 vol weeks</a:t>
            </a:r>
          </a:p>
          <a:p>
            <a:pPr eaLnBrk="1" hangingPunct="1">
              <a:defRPr/>
            </a:pPr>
            <a:r>
              <a:rPr lang="en-US" sz="1900" dirty="0">
                <a:effectLst/>
              </a:rPr>
              <a:t>Highest # watch weeks // Jim Kosar [VA] (last watch Apr 2015) – 83 vol wks</a:t>
            </a:r>
            <a:br>
              <a:rPr lang="en-US" sz="1900" dirty="0">
                <a:effectLst/>
              </a:rPr>
            </a:br>
            <a:endParaRPr lang="en-US" sz="1900" dirty="0">
              <a:effectLst/>
            </a:endParaRPr>
          </a:p>
          <a:p>
            <a:pPr eaLnBrk="1" hangingPunct="1">
              <a:defRPr/>
            </a:pPr>
            <a:r>
              <a:rPr lang="en-US" sz="1900" dirty="0">
                <a:effectLst/>
              </a:rPr>
              <a:t>Others of note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Tracy Royce [FL] (active) – 78 wks  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Marc Fagenbaum &amp; Dan Rogers [FL] (last watch Jun 2016) – 65 wks 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Tim Flanagan [MD] (last watch Dec 2019) – 55 wks 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David Bernstein [DC-MD] (active) – 46 wks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Bob Hinds [MD] (last watch Feb 2018) – 15 wks</a:t>
            </a: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David Du Pont [MD] (plank owner) (2006-2009) – 40 </a:t>
            </a:r>
            <a:r>
              <a:rPr lang="en-US" sz="1900" dirty="0" err="1">
                <a:effectLst/>
              </a:rPr>
              <a:t>wks</a:t>
            </a:r>
            <a:endParaRPr lang="en-US" sz="1900" dirty="0">
              <a:effectLst/>
            </a:endParaRPr>
          </a:p>
          <a:p>
            <a:pPr lvl="1" eaLnBrk="1" hangingPunct="1">
              <a:defRPr/>
            </a:pPr>
            <a:r>
              <a:rPr lang="en-US" sz="1900" dirty="0">
                <a:effectLst/>
              </a:rPr>
              <a:t>Bob Warakomsky (VA) (plank owner) (2006-2009)-50 </a:t>
            </a:r>
            <a:r>
              <a:rPr lang="en-US" sz="1900" dirty="0" err="1">
                <a:effectLst/>
              </a:rPr>
              <a:t>wks</a:t>
            </a:r>
            <a:br>
              <a:rPr lang="en-US" sz="1800" dirty="0">
                <a:effectLst/>
              </a:rPr>
            </a:br>
            <a:endParaRPr lang="en-US" sz="1800" dirty="0">
              <a:effectLst/>
            </a:endParaRPr>
          </a:p>
          <a:p>
            <a:pPr eaLnBrk="1" hangingPunct="1">
              <a:defRPr/>
            </a:pPr>
            <a:r>
              <a:rPr lang="en-US" sz="3000" dirty="0">
                <a:effectLst/>
              </a:rPr>
              <a:t>IN TOTAL – </a:t>
            </a:r>
            <a:r>
              <a:rPr lang="en-US" sz="3000" dirty="0">
                <a:solidFill>
                  <a:srgbClr val="FFFF00"/>
                </a:solidFill>
                <a:effectLst/>
              </a:rPr>
              <a:t>1,000</a:t>
            </a:r>
            <a:r>
              <a:rPr lang="en-US" sz="3000" dirty="0">
                <a:effectLst/>
              </a:rPr>
              <a:t> WKS OF VOLUNTEER SERVICE</a:t>
            </a:r>
          </a:p>
          <a:p>
            <a:pPr eaLnBrk="1" hangingPunct="1">
              <a:defRPr/>
            </a:pPr>
            <a:r>
              <a:rPr lang="en-US" sz="3000" dirty="0">
                <a:effectLst/>
              </a:rPr>
              <a:t>PARTICIPATION AND INVOLVEMENT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62709-12C0-4713-8796-E061CA05ECA1}"/>
              </a:ext>
            </a:extLst>
          </p:cNvPr>
          <p:cNvSpPr txBox="1"/>
          <p:nvPr/>
        </p:nvSpPr>
        <p:spPr>
          <a:xfrm>
            <a:off x="2286000" y="76200"/>
            <a:ext cx="5562600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i="1" u="sng" dirty="0"/>
              <a:t>National Retiree Council</a:t>
            </a:r>
            <a:endParaRPr lang="en-US" altLang="en-US" dirty="0"/>
          </a:p>
          <a:p>
            <a:pPr algn="ctr">
              <a:defRPr/>
            </a:pPr>
            <a:r>
              <a:rPr lang="en-US" altLang="en-US" b="1" i="1" u="sng" dirty="0"/>
              <a:t>Annual Meeting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38F1B-FD51-4CAE-B0E5-8F3FC52AA430}" type="slidenum">
              <a:rPr lang="en-US" altLang="en-US" sz="1800" smtClean="0"/>
              <a:pPr>
                <a:defRPr/>
              </a:pPr>
              <a:t>8</a:t>
            </a:fld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B74B-9493-4072-BD29-BD0529795CA4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66800" y="1997075"/>
            <a:ext cx="7086600" cy="593725"/>
          </a:xfrm>
        </p:spPr>
        <p:txBody>
          <a:bodyPr/>
          <a:lstStyle/>
          <a:p>
            <a:r>
              <a:rPr lang="en-US" dirty="0"/>
              <a:t>A FEW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7E28B-2534-48AC-8ADC-8F50BABB679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33400" y="2438400"/>
            <a:ext cx="8077200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Partial Government Shutdown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Severe Emotional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 Allen – Bereaved Widow – Lula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0-6 (Ret) Assisted Living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CG wife “abandoned” requiring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Retired CG Father of Disabled Adult Child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04A17-3012-438C-B39A-A1D3606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DC9E-A34F-48CA-BFDB-66AA02176EF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485160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73F178B7A024FB2588595540D0C1E" ma:contentTypeVersion="2" ma:contentTypeDescription="Create a new document." ma:contentTypeScope="" ma:versionID="4dd6639e8fb424a086eeb166c2838a38">
  <xsd:schema xmlns:xsd="http://www.w3.org/2001/XMLSchema" xmlns:xs="http://www.w3.org/2001/XMLSchema" xmlns:p="http://schemas.microsoft.com/office/2006/metadata/properties" xmlns:ns3="ec982078-58fc-43d5-97a5-a7b933997b7d" targetNamespace="http://schemas.microsoft.com/office/2006/metadata/properties" ma:root="true" ma:fieldsID="f5428a422c02b1238fa2a5d586d4a444" ns3:_="">
    <xsd:import namespace="ec982078-58fc-43d5-97a5-a7b93399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82078-58fc-43d5-97a5-a7b933997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03E1B-B14A-4614-9B65-72F101BF8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82078-58fc-43d5-97a5-a7b93399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CF44F-807F-4F14-AA8E-5E07DF3D874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c982078-58fc-43d5-97a5-a7b933997b7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BD2E1F-6D57-4183-9EED-A72A3AEA8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3883</TotalTime>
  <Words>838</Words>
  <Application>Microsoft Office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Wingdings</vt:lpstr>
      <vt:lpstr>Shimmer</vt:lpstr>
      <vt:lpstr>Document</vt:lpstr>
      <vt:lpstr>2022 Commandant’s National Retiree Council Meeting 7-8 September 2022</vt:lpstr>
      <vt:lpstr>PowerPoint Presentation</vt:lpstr>
      <vt:lpstr>Coast Guard National Retiree Help Desk</vt:lpstr>
      <vt:lpstr>NRHD</vt:lpstr>
      <vt:lpstr>Coast Guard National Retiree Help Desk</vt:lpstr>
      <vt:lpstr>Coast Guard National Retiree Help Desk</vt:lpstr>
      <vt:lpstr>THE NEED IS OBVIOUS</vt:lpstr>
      <vt:lpstr>Coast Guard National Retiree Help Desk</vt:lpstr>
      <vt:lpstr>A FEW EXAMPLES</vt:lpstr>
      <vt:lpstr>STRATEGIC VALUE</vt:lpstr>
      <vt:lpstr>CANARY IN THE COAL MINE Discovering Problems</vt:lpstr>
      <vt:lpstr>Coast Guard National Retiree Help Desk</vt:lpstr>
      <vt:lpstr>Coast Guard National Retiree Help 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Area  Coast Guard Retiree Council “Service Continues”</dc:title>
  <dc:creator>David Bernstein</dc:creator>
  <cp:lastModifiedBy>Hinds, Robert C CIV USCG HQS (USA)</cp:lastModifiedBy>
  <cp:revision>162</cp:revision>
  <cp:lastPrinted>2021-09-07T17:31:31Z</cp:lastPrinted>
  <dcterms:created xsi:type="dcterms:W3CDTF">2011-04-16T21:31:15Z</dcterms:created>
  <dcterms:modified xsi:type="dcterms:W3CDTF">2022-09-04T15:40:40Z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0x010100CF773F178B7A024FB2588595540D0C1E</vt:lpwstr>
  </property>
</Properties>
</file>